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DM Sans" charset="1" panose="00000000000000000000"/>
      <p:regular r:id="rId13"/>
    </p:embeddedFont>
    <p:embeddedFont>
      <p:font typeface="DM Sans Bold" charset="1" panose="00000000000000000000"/>
      <p:regular r:id="rId14"/>
    </p:embeddedFont>
    <p:embeddedFont>
      <p:font typeface="DM Sans Italics" charset="1" panose="00000000000000000000"/>
      <p:regular r:id="rId15"/>
    </p:embeddedFont>
    <p:embeddedFont>
      <p:font typeface="DM Sans Bold Italics" charset="1" panose="000000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44908">
            <a:off x="12395032" y="1204893"/>
            <a:ext cx="7087456" cy="12470359"/>
            <a:chOff x="0" y="0"/>
            <a:chExt cx="660400" cy="11619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161972"/>
            </a:xfrm>
            <a:custGeom>
              <a:avLst/>
              <a:gdLst/>
              <a:ahLst/>
              <a:cxnLst/>
              <a:rect r="r" b="b" t="t" l="l"/>
              <a:pathLst>
                <a:path h="1161972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6258"/>
                  </a:cubicBezTo>
                  <a:lnTo>
                    <a:pt x="660400" y="1161972"/>
                  </a:lnTo>
                  <a:lnTo>
                    <a:pt x="0" y="1161972"/>
                  </a:lnTo>
                  <a:lnTo>
                    <a:pt x="0" y="33687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B6B6B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8425"/>
              <a:ext cx="660400" cy="714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515374" y="1991036"/>
            <a:ext cx="6304927" cy="630492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42969" t="0" r="-65364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D1C9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702452" y="8563205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46139" y="-572397"/>
            <a:ext cx="1144795" cy="11447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707776" y="230133"/>
            <a:ext cx="684529" cy="68452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3337195"/>
            <a:ext cx="9070170" cy="296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97"/>
              </a:lnSpc>
            </a:pPr>
            <a:r>
              <a:rPr lang="en-US" sz="9831">
                <a:solidFill>
                  <a:srgbClr val="2B1511"/>
                </a:solidFill>
                <a:latin typeface="Canva Sans Bold"/>
              </a:rPr>
              <a:t>SMART HOME AUTOMATION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D1C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525" y="2983865"/>
            <a:ext cx="16744950" cy="375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9"/>
              </a:lnSpc>
              <a:spcBef>
                <a:spcPct val="0"/>
              </a:spcBef>
            </a:pPr>
            <a:r>
              <a:rPr lang="en-US" sz="21999" u="none">
                <a:solidFill>
                  <a:srgbClr val="000000"/>
                </a:solidFill>
                <a:latin typeface="Open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77285"/>
            <a:ext cx="1400485" cy="6281015"/>
            <a:chOff x="0" y="0"/>
            <a:chExt cx="368852" cy="16542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654259"/>
            </a:xfrm>
            <a:custGeom>
              <a:avLst/>
              <a:gdLst/>
              <a:ahLst/>
              <a:cxnLst/>
              <a:rect r="r" b="b" t="t" l="l"/>
              <a:pathLst>
                <a:path h="1654259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654259"/>
                  </a:lnTo>
                  <a:lnTo>
                    <a:pt x="0" y="1654259"/>
                  </a:lnTo>
                  <a:close/>
                </a:path>
              </a:pathLst>
            </a:custGeom>
            <a:solidFill>
              <a:srgbClr val="A8A8A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50954" y="3094814"/>
            <a:ext cx="937219" cy="7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50954" y="4066089"/>
            <a:ext cx="937219" cy="7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50954" y="5093961"/>
            <a:ext cx="937219" cy="7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50954" y="6122661"/>
            <a:ext cx="937219" cy="7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31353" y="7151361"/>
            <a:ext cx="937219" cy="7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7430" y="3323690"/>
            <a:ext cx="5790503" cy="43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</a:pPr>
            <a:r>
              <a:rPr lang="en-US" sz="2524" spc="479">
                <a:solidFill>
                  <a:srgbClr val="231F20"/>
                </a:solidFill>
                <a:latin typeface="DM Sans Bold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7430" y="4294964"/>
            <a:ext cx="6076629" cy="43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33"/>
              </a:lnSpc>
            </a:pPr>
            <a:r>
              <a:rPr lang="en-US" sz="2524" spc="479">
                <a:solidFill>
                  <a:srgbClr val="231F20"/>
                </a:solidFill>
                <a:latin typeface="DM Sans Bold"/>
              </a:rPr>
              <a:t>OUR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5323389"/>
            <a:ext cx="5790503" cy="43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</a:pPr>
            <a:r>
              <a:rPr lang="en-US" sz="2524" spc="479">
                <a:solidFill>
                  <a:srgbClr val="231F20"/>
                </a:solidFill>
                <a:latin typeface="DM Sans Bold"/>
              </a:rPr>
              <a:t>PRODUCT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6351537"/>
            <a:ext cx="6076629" cy="43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</a:pPr>
            <a:r>
              <a:rPr lang="en-US" sz="2524" spc="479">
                <a:solidFill>
                  <a:srgbClr val="231F20"/>
                </a:solidFill>
                <a:latin typeface="DM Sans Bold"/>
              </a:rPr>
              <a:t>OUR SERVICES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8408937"/>
            <a:ext cx="6076629" cy="43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</a:pPr>
            <a:r>
              <a:rPr lang="en-US" sz="2524" spc="479">
                <a:solidFill>
                  <a:srgbClr val="231F20"/>
                </a:solidFill>
                <a:latin typeface="DM Sans Bold"/>
              </a:rPr>
              <a:t>CONCLUSION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50954" y="8180061"/>
            <a:ext cx="937219" cy="787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8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7380237"/>
            <a:ext cx="6076629" cy="43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3"/>
              </a:lnSpc>
            </a:pPr>
            <a:r>
              <a:rPr lang="en-US" sz="2524" spc="479">
                <a:solidFill>
                  <a:srgbClr val="231F20"/>
                </a:solidFill>
                <a:latin typeface="DM Sans Bold"/>
              </a:rPr>
              <a:t>REAL TIME FEEDBACK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6B6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66975" y="4398377"/>
            <a:ext cx="10464525" cy="104645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BB0AB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368812" y="-3766275"/>
            <a:ext cx="13097397" cy="130973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1C9C9"/>
            </a:solidFill>
            <a:ln>
              <a:noFill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38711" y="1416924"/>
            <a:ext cx="8222912" cy="822291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1C9C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2"/>
              <a:stretch>
                <a:fillRect l="-2321" t="-22788" r="-4250" b="-101462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652706" y="-1342412"/>
            <a:ext cx="4320933" cy="2371112"/>
          </a:xfrm>
          <a:custGeom>
            <a:avLst/>
            <a:gdLst/>
            <a:ahLst/>
            <a:cxnLst/>
            <a:rect r="r" b="b" t="t" l="l"/>
            <a:pathLst>
              <a:path h="2371112" w="4320933">
                <a:moveTo>
                  <a:pt x="0" y="0"/>
                </a:moveTo>
                <a:lnTo>
                  <a:pt x="4320933" y="0"/>
                </a:lnTo>
                <a:lnTo>
                  <a:pt x="4320933" y="2371112"/>
                </a:lnTo>
                <a:lnTo>
                  <a:pt x="0" y="2371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360469" y="9331122"/>
            <a:ext cx="3924501" cy="2153570"/>
          </a:xfrm>
          <a:custGeom>
            <a:avLst/>
            <a:gdLst/>
            <a:ahLst/>
            <a:cxnLst/>
            <a:rect r="r" b="b" t="t" l="l"/>
            <a:pathLst>
              <a:path h="2153570" w="3924501">
                <a:moveTo>
                  <a:pt x="0" y="0"/>
                </a:moveTo>
                <a:lnTo>
                  <a:pt x="3924501" y="0"/>
                </a:lnTo>
                <a:lnTo>
                  <a:pt x="3924501" y="2153570"/>
                </a:lnTo>
                <a:lnTo>
                  <a:pt x="0" y="2153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06518" y="646698"/>
            <a:ext cx="4016574" cy="77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35"/>
              </a:lnSpc>
              <a:spcBef>
                <a:spcPct val="0"/>
              </a:spcBef>
            </a:pPr>
            <a:r>
              <a:rPr lang="en-US" sz="5029">
                <a:solidFill>
                  <a:srgbClr val="2B1511"/>
                </a:solidFill>
                <a:latin typeface="Canva Sans Bold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2163318"/>
            <a:ext cx="8556787" cy="588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647"/>
              </a:lnSpc>
              <a:buFont typeface="Arial"/>
              <a:buChar char="•"/>
            </a:pPr>
            <a:r>
              <a:rPr lang="en-US" sz="2399">
                <a:solidFill>
                  <a:srgbClr val="2B1511"/>
                </a:solidFill>
                <a:latin typeface="DM Sans"/>
              </a:rPr>
              <a:t>At </a:t>
            </a:r>
            <a:r>
              <a:rPr lang="en-US" sz="2399">
                <a:solidFill>
                  <a:srgbClr val="2B1511"/>
                </a:solidFill>
                <a:latin typeface="DM Sans Bold"/>
              </a:rPr>
              <a:t>Smart Home Automation </a:t>
            </a:r>
            <a:r>
              <a:rPr lang="en-US" sz="2399">
                <a:solidFill>
                  <a:srgbClr val="2B1511"/>
                </a:solidFill>
                <a:latin typeface="DM Sans"/>
              </a:rPr>
              <a:t>,our mission is to revolutionize the way people interact with their homes. We believe that automation shouldn't be limited to the wealthy; it should be available to all households. Our goal is to design an </a:t>
            </a:r>
            <a:r>
              <a:rPr lang="en-US" sz="2399">
                <a:solidFill>
                  <a:srgbClr val="2B1511"/>
                </a:solidFill>
                <a:latin typeface="DM Sans Bold"/>
              </a:rPr>
              <a:t>efficient and cost-effective</a:t>
            </a:r>
            <a:r>
              <a:rPr lang="en-US" sz="2399">
                <a:solidFill>
                  <a:srgbClr val="2B1511"/>
                </a:solidFill>
                <a:latin typeface="DM Sans"/>
              </a:rPr>
              <a:t> solution that brings comfort, convenience, and energy efficiency to every home.</a:t>
            </a:r>
          </a:p>
          <a:p>
            <a:pPr algn="just">
              <a:lnSpc>
                <a:spcPts val="3343"/>
              </a:lnSpc>
            </a:pPr>
          </a:p>
          <a:p>
            <a:pPr algn="just" marL="518158" indent="-259079" lvl="1">
              <a:lnSpc>
                <a:spcPts val="3647"/>
              </a:lnSpc>
              <a:buFont typeface="Arial"/>
              <a:buChar char="•"/>
            </a:pPr>
            <a:r>
              <a:rPr lang="en-US" sz="2399">
                <a:solidFill>
                  <a:srgbClr val="2B1511"/>
                </a:solidFill>
                <a:latin typeface="DM Sans"/>
              </a:rPr>
              <a:t>Introducing our cutting-edge home automation solution - </a:t>
            </a:r>
            <a:r>
              <a:rPr lang="en-US" sz="2399">
                <a:solidFill>
                  <a:srgbClr val="2B1511"/>
                </a:solidFill>
                <a:latin typeface="DM Sans Bold"/>
              </a:rPr>
              <a:t>an all-in-one package</a:t>
            </a:r>
            <a:r>
              <a:rPr lang="en-US" sz="2399">
                <a:solidFill>
                  <a:srgbClr val="2B1511"/>
                </a:solidFill>
                <a:latin typeface="DM Sans"/>
              </a:rPr>
              <a:t> that empowers you to control various appliances at your fingertips. Our smart app and automation chip work seamlessly together to create a powerful </a:t>
            </a:r>
            <a:r>
              <a:rPr lang="en-US" sz="2399">
                <a:solidFill>
                  <a:srgbClr val="2B1511"/>
                </a:solidFill>
                <a:latin typeface="DM Sans Bold"/>
              </a:rPr>
              <a:t>home automation experience.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35529" y="1204173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20862" y="3891280"/>
            <a:ext cx="10272962" cy="339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45790" indent="-522895" lvl="1">
              <a:lnSpc>
                <a:spcPts val="6781"/>
              </a:lnSpc>
              <a:buFont typeface="Arial"/>
              <a:buChar char="•"/>
            </a:pPr>
            <a:r>
              <a:rPr lang="en-US" sz="4843">
                <a:solidFill>
                  <a:srgbClr val="231F20"/>
                </a:solidFill>
                <a:latin typeface="Archivo Black"/>
              </a:rPr>
              <a:t>Aswin Beckham N</a:t>
            </a:r>
          </a:p>
          <a:p>
            <a:pPr marL="1045790" indent="-522895" lvl="1">
              <a:lnSpc>
                <a:spcPts val="6781"/>
              </a:lnSpc>
              <a:buFont typeface="Arial"/>
              <a:buChar char="•"/>
            </a:pPr>
            <a:r>
              <a:rPr lang="en-US" sz="4843">
                <a:solidFill>
                  <a:srgbClr val="231F20"/>
                </a:solidFill>
                <a:latin typeface="Archivo Black"/>
              </a:rPr>
              <a:t>Boda Sindhu Priyadharshini</a:t>
            </a:r>
          </a:p>
          <a:p>
            <a:pPr marL="1045790" indent="-522895" lvl="1">
              <a:lnSpc>
                <a:spcPts val="6781"/>
              </a:lnSpc>
              <a:buFont typeface="Arial"/>
              <a:buChar char="•"/>
            </a:pPr>
            <a:r>
              <a:rPr lang="en-US" sz="4843">
                <a:solidFill>
                  <a:srgbClr val="231F20"/>
                </a:solidFill>
                <a:latin typeface="Archivo Black"/>
              </a:rPr>
              <a:t>Manish Kumar</a:t>
            </a:r>
          </a:p>
          <a:p>
            <a:pPr marL="1045790" indent="-522895" lvl="1">
              <a:lnSpc>
                <a:spcPts val="6781"/>
              </a:lnSpc>
              <a:buFont typeface="Arial"/>
              <a:buChar char="•"/>
            </a:pPr>
            <a:r>
              <a:rPr lang="en-US" sz="4843">
                <a:solidFill>
                  <a:srgbClr val="231F20"/>
                </a:solidFill>
                <a:latin typeface="Archivo Black"/>
              </a:rPr>
              <a:t>Piyush swarke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92282" y="-617682"/>
            <a:ext cx="8007927" cy="11501582"/>
          </a:xfrm>
          <a:prstGeom prst="rect">
            <a:avLst/>
          </a:prstGeom>
          <a:solidFill>
            <a:srgbClr val="A8A0A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5340119" cy="2438548"/>
            <a:chOff x="0" y="0"/>
            <a:chExt cx="7120159" cy="3251398"/>
          </a:xfrm>
        </p:grpSpPr>
        <p:sp>
          <p:nvSpPr>
            <p:cNvPr name="AutoShape 4" id="4"/>
            <p:cNvSpPr/>
            <p:nvPr/>
          </p:nvSpPr>
          <p:spPr>
            <a:xfrm rot="0">
              <a:off x="0" y="3057434"/>
              <a:ext cx="2770909" cy="193964"/>
            </a:xfrm>
            <a:prstGeom prst="rect">
              <a:avLst/>
            </a:prstGeom>
            <a:solidFill>
              <a:srgbClr val="D1C9C9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7120159" cy="2590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Open Sans Bold"/>
                </a:rPr>
                <a:t>Our</a:t>
              </a:r>
            </a:p>
            <a:p>
              <a:pPr algn="l" marL="0" indent="0" lvl="0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Open Sans Bold"/>
                </a:rPr>
                <a:t>Product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178853"/>
            <a:ext cx="5283987" cy="6746282"/>
            <a:chOff x="0" y="0"/>
            <a:chExt cx="7045316" cy="899504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3475" t="0" r="3475" b="0"/>
            <a:stretch>
              <a:fillRect/>
            </a:stretch>
          </p:blipFill>
          <p:spPr>
            <a:xfrm flipH="false" flipV="false">
              <a:off x="0" y="0"/>
              <a:ext cx="7045316" cy="899504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8639629" y="1028700"/>
            <a:ext cx="8619671" cy="4783315"/>
            <a:chOff x="0" y="0"/>
            <a:chExt cx="11492895" cy="637775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929730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Bold"/>
                </a:rPr>
                <a:t>Smart Chip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08025"/>
              <a:ext cx="11492895" cy="2349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6897" indent="-273448" lvl="1">
                <a:lnSpc>
                  <a:spcPts val="3546"/>
                </a:lnSpc>
                <a:buFont typeface="Arial"/>
                <a:buChar char="•"/>
              </a:pPr>
              <a:r>
                <a:rPr lang="en-US" sz="2533">
                  <a:solidFill>
                    <a:srgbClr val="000000"/>
                  </a:solidFill>
                  <a:latin typeface="Open Sans"/>
                </a:rPr>
                <a:t>Connects to any electronic device and makes it a smart house appliance</a:t>
              </a:r>
            </a:p>
            <a:p>
              <a:pPr algn="l" marL="546897" indent="-273448" lvl="1">
                <a:lnSpc>
                  <a:spcPts val="3546"/>
                </a:lnSpc>
                <a:buFont typeface="Arial"/>
                <a:buChar char="•"/>
              </a:pPr>
              <a:r>
                <a:rPr lang="en-US" sz="2533">
                  <a:solidFill>
                    <a:srgbClr val="000000"/>
                  </a:solidFill>
                  <a:latin typeface="Open Sans"/>
                </a:rPr>
                <a:t>Connects to smart app, enables transformation of a normal house to smart house.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185515"/>
              <a:ext cx="929730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Bold"/>
                </a:rPr>
                <a:t>Ease of adapting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222116"/>
              <a:ext cx="11492895" cy="1155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46897" indent="-273448" lvl="1">
                <a:lnSpc>
                  <a:spcPts val="3546"/>
                </a:lnSpc>
                <a:buFont typeface="Arial"/>
                <a:buChar char="•"/>
              </a:pPr>
              <a:r>
                <a:rPr lang="en-US" sz="2533">
                  <a:solidFill>
                    <a:srgbClr val="000000"/>
                  </a:solidFill>
                  <a:latin typeface="Open Sans"/>
                </a:rPr>
                <a:t>Compatible with all electronic devices. </a:t>
              </a:r>
            </a:p>
            <a:p>
              <a:pPr algn="l" marL="546897" indent="-273448" lvl="1">
                <a:lnSpc>
                  <a:spcPts val="3546"/>
                </a:lnSpc>
                <a:buFont typeface="Arial"/>
                <a:buChar char="•"/>
              </a:pPr>
              <a:r>
                <a:rPr lang="en-US" sz="2533">
                  <a:solidFill>
                    <a:srgbClr val="000000"/>
                  </a:solidFill>
                  <a:latin typeface="Open Sans Bold"/>
                </a:rPr>
                <a:t>Easy installation</a:t>
              </a:r>
              <a:r>
                <a:rPr lang="en-US" sz="2533">
                  <a:solidFill>
                    <a:srgbClr val="000000"/>
                  </a:solidFill>
                  <a:latin typeface="Open Sans"/>
                </a:rPr>
                <a:t> using magnets to snap to devices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39629" y="6746179"/>
            <a:ext cx="8619671" cy="2518097"/>
            <a:chOff x="0" y="0"/>
            <a:chExt cx="11492895" cy="335746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9297301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Bold"/>
                </a:rPr>
                <a:t>Energy optimisation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08025"/>
              <a:ext cx="11492895" cy="2349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6897" indent="-273448" lvl="1">
                <a:lnSpc>
                  <a:spcPts val="3546"/>
                </a:lnSpc>
                <a:buFont typeface="Arial"/>
                <a:buChar char="•"/>
              </a:pPr>
              <a:r>
                <a:rPr lang="en-US" sz="2533">
                  <a:solidFill>
                    <a:srgbClr val="000000"/>
                  </a:solidFill>
                  <a:latin typeface="Open Sans"/>
                </a:rPr>
                <a:t>Machine learning feature in app, enables advanced personalisation, and improves energy efficiency.</a:t>
              </a:r>
            </a:p>
            <a:p>
              <a:pPr algn="l" marL="546897" indent="-273448" lvl="1">
                <a:lnSpc>
                  <a:spcPts val="3546"/>
                </a:lnSpc>
                <a:buFont typeface="Arial"/>
                <a:buChar char="•"/>
              </a:pPr>
              <a:r>
                <a:rPr lang="en-US" sz="2533">
                  <a:solidFill>
                    <a:srgbClr val="000000"/>
                  </a:solidFill>
                  <a:latin typeface="Open Sans"/>
                </a:rPr>
                <a:t>Provides smart recomendations and feedbacks to user.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6400800" cy="7200900"/>
          </a:xfrm>
          <a:prstGeom prst="rect">
            <a:avLst/>
          </a:prstGeom>
          <a:solidFill>
            <a:srgbClr val="81797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13056" y="1771981"/>
            <a:ext cx="3399660" cy="7486319"/>
          </a:xfrm>
          <a:custGeom>
            <a:avLst/>
            <a:gdLst/>
            <a:ahLst/>
            <a:cxnLst/>
            <a:rect r="r" b="b" t="t" l="l"/>
            <a:pathLst>
              <a:path h="7486319" w="3399660">
                <a:moveTo>
                  <a:pt x="0" y="0"/>
                </a:moveTo>
                <a:lnTo>
                  <a:pt x="3399661" y="0"/>
                </a:lnTo>
                <a:lnTo>
                  <a:pt x="3399661" y="7486319"/>
                </a:lnTo>
                <a:lnTo>
                  <a:pt x="0" y="7486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12717" y="1771981"/>
            <a:ext cx="3399660" cy="7486319"/>
          </a:xfrm>
          <a:custGeom>
            <a:avLst/>
            <a:gdLst/>
            <a:ahLst/>
            <a:cxnLst/>
            <a:rect r="r" b="b" t="t" l="l"/>
            <a:pathLst>
              <a:path h="7486319" w="3399660">
                <a:moveTo>
                  <a:pt x="0" y="0"/>
                </a:moveTo>
                <a:lnTo>
                  <a:pt x="3399660" y="0"/>
                </a:lnTo>
                <a:lnTo>
                  <a:pt x="3399660" y="7486319"/>
                </a:lnTo>
                <a:lnTo>
                  <a:pt x="0" y="7486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9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71822" y="1765492"/>
            <a:ext cx="7387478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119"/>
              </a:lnSpc>
            </a:pPr>
            <a:r>
              <a:rPr lang="en-US" sz="7599">
                <a:solidFill>
                  <a:srgbClr val="000000"/>
                </a:solidFill>
                <a:latin typeface="Open Sans Bold"/>
              </a:rPr>
              <a:t>Our</a:t>
            </a:r>
          </a:p>
          <a:p>
            <a:pPr marL="0" indent="0" lvl="0">
              <a:lnSpc>
                <a:spcPts val="9119"/>
              </a:lnSpc>
            </a:pPr>
            <a:r>
              <a:rPr lang="en-US" sz="7599">
                <a:solidFill>
                  <a:srgbClr val="000000"/>
                </a:solidFill>
                <a:latin typeface="Open Sans Bold"/>
              </a:rPr>
              <a:t>Services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71822" y="4508692"/>
            <a:ext cx="679170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EASY TO ACCESS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71822" y="5411186"/>
            <a:ext cx="6791709" cy="311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546"/>
              </a:lnSpc>
            </a:pPr>
            <a:r>
              <a:rPr lang="en-US" sz="2364">
                <a:solidFill>
                  <a:srgbClr val="000000"/>
                </a:solidFill>
                <a:latin typeface="Open Sans"/>
              </a:rPr>
              <a:t>Our user-friendly mobile app puts the power of automation in your hands. Its intuitive interface allows you to effortlessly manage your devices, set schedules, and </a:t>
            </a:r>
            <a:r>
              <a:rPr lang="en-US" sz="2364">
                <a:solidFill>
                  <a:srgbClr val="000000"/>
                </a:solidFill>
                <a:latin typeface="Open Sans Bold"/>
              </a:rPr>
              <a:t>create personalized automation routines</a:t>
            </a:r>
            <a:r>
              <a:rPr lang="en-US" sz="2364">
                <a:solidFill>
                  <a:srgbClr val="000000"/>
                </a:solidFill>
                <a:latin typeface="Open Sans"/>
              </a:rPr>
              <a:t>. With just a few taps, you can control your fans, lights, TVs, and much more, all from a single unified platform.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7762" y="4779090"/>
            <a:ext cx="4670268" cy="3382848"/>
            <a:chOff x="0" y="0"/>
            <a:chExt cx="6227025" cy="45104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622702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1511"/>
                  </a:solidFill>
                  <a:latin typeface="Canva Sans Bold"/>
                </a:rPr>
                <a:t>Intelligent Data Analysis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340332"/>
              <a:ext cx="6227025" cy="3170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2B1511"/>
                  </a:solidFill>
                  <a:latin typeface="Canva Sans Bold"/>
                </a:rPr>
                <a:t>Our app utilizes machine learning algorithms to analyze real-time data.</a:t>
              </a:r>
            </a:p>
            <a:p>
              <a:pPr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2B1511"/>
                  </a:solidFill>
                  <a:latin typeface="Canva Sans Bold"/>
                </a:rPr>
                <a:t>The analysis provides valuable insights into energy consumption patterns.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910239"/>
              <a:ext cx="6227025" cy="0"/>
            </a:xfrm>
            <a:prstGeom prst="line">
              <a:avLst/>
            </a:prstGeom>
            <a:ln cap="rnd" w="12700">
              <a:solidFill>
                <a:srgbClr val="2B151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6808866" y="4779090"/>
            <a:ext cx="4670268" cy="3382848"/>
            <a:chOff x="0" y="0"/>
            <a:chExt cx="6227025" cy="451046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622702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1511"/>
                  </a:solidFill>
                  <a:latin typeface="Canva Sans Bold"/>
                </a:rPr>
                <a:t>Personalized Automation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40332"/>
              <a:ext cx="6227025" cy="3170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2B1511"/>
                  </a:solidFill>
                  <a:latin typeface="Canva Sans Bold"/>
                </a:rPr>
                <a:t>Self-learning app tailors automation to individual user preferences.</a:t>
              </a:r>
            </a:p>
            <a:p>
              <a:pPr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2B1511"/>
                  </a:solidFill>
                  <a:latin typeface="Canva Sans Bold"/>
                </a:rPr>
                <a:t>Based on the data, the app optimizes automation settings for efficiency.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910239"/>
              <a:ext cx="6227025" cy="0"/>
            </a:xfrm>
            <a:prstGeom prst="line">
              <a:avLst/>
            </a:prstGeom>
            <a:ln cap="rnd" w="12700">
              <a:solidFill>
                <a:srgbClr val="2B1511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499970" y="4779090"/>
            <a:ext cx="4670268" cy="3782898"/>
            <a:chOff x="0" y="0"/>
            <a:chExt cx="6227025" cy="504386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622702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1511"/>
                  </a:solidFill>
                  <a:latin typeface="Canva Sans Bold"/>
                </a:rPr>
                <a:t>Smart Anomaly Detection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340332"/>
              <a:ext cx="6227025" cy="3703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2B1511"/>
                  </a:solidFill>
                  <a:latin typeface="Canva Sans Bold"/>
                </a:rPr>
                <a:t>Automation schedules adapt in real-time based on changing usage patterns.</a:t>
              </a:r>
            </a:p>
            <a:p>
              <a:pPr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2B1511"/>
                  </a:solidFill>
                  <a:latin typeface="Canva Sans Bold"/>
                </a:rPr>
                <a:t> Advanced algorithms identify and address unusual device behavior for enhanced safety.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0" y="910239"/>
              <a:ext cx="6227025" cy="0"/>
            </a:xfrm>
            <a:prstGeom prst="line">
              <a:avLst/>
            </a:prstGeom>
            <a:ln cap="rnd" w="12700">
              <a:solidFill>
                <a:srgbClr val="2B1511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702692" y="0"/>
            <a:ext cx="2873424" cy="4566171"/>
          </a:xfrm>
          <a:custGeom>
            <a:avLst/>
            <a:gdLst/>
            <a:ahLst/>
            <a:cxnLst/>
            <a:rect r="r" b="b" t="t" l="l"/>
            <a:pathLst>
              <a:path h="4566171" w="2873424">
                <a:moveTo>
                  <a:pt x="0" y="0"/>
                </a:moveTo>
                <a:lnTo>
                  <a:pt x="2873424" y="0"/>
                </a:lnTo>
                <a:lnTo>
                  <a:pt x="2873424" y="4566171"/>
                </a:lnTo>
                <a:lnTo>
                  <a:pt x="0" y="4566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16" r="0" b="-3423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324194"/>
            <a:ext cx="854184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6399">
                <a:solidFill>
                  <a:srgbClr val="2B1511"/>
                </a:solidFill>
                <a:latin typeface="Canva Sans Bold"/>
              </a:rPr>
              <a:t>Real-Time Feedback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7771" y="1451259"/>
            <a:ext cx="5340119" cy="1466998"/>
            <a:chOff x="0" y="0"/>
            <a:chExt cx="7120159" cy="1955998"/>
          </a:xfrm>
        </p:grpSpPr>
        <p:sp>
          <p:nvSpPr>
            <p:cNvPr name="AutoShape 3" id="3"/>
            <p:cNvSpPr/>
            <p:nvPr/>
          </p:nvSpPr>
          <p:spPr>
            <a:xfrm rot="0">
              <a:off x="0" y="1762034"/>
              <a:ext cx="2770909" cy="193964"/>
            </a:xfrm>
            <a:prstGeom prst="rect">
              <a:avLst/>
            </a:prstGeom>
            <a:solidFill>
              <a:srgbClr val="D1C9C9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7120159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Open Sans Bold"/>
                </a:rPr>
                <a:t>Conclusion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04128" y="2184758"/>
            <a:ext cx="9475161" cy="7660767"/>
            <a:chOff x="0" y="0"/>
            <a:chExt cx="2495516" cy="20176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5516" cy="2017650"/>
            </a:xfrm>
            <a:custGeom>
              <a:avLst/>
              <a:gdLst/>
              <a:ahLst/>
              <a:cxnLst/>
              <a:rect r="r" b="b" t="t" l="l"/>
              <a:pathLst>
                <a:path h="2017650" w="2495516">
                  <a:moveTo>
                    <a:pt x="41671" y="0"/>
                  </a:moveTo>
                  <a:lnTo>
                    <a:pt x="2453845" y="0"/>
                  </a:lnTo>
                  <a:cubicBezTo>
                    <a:pt x="2476859" y="0"/>
                    <a:pt x="2495516" y="18657"/>
                    <a:pt x="2495516" y="41671"/>
                  </a:cubicBezTo>
                  <a:lnTo>
                    <a:pt x="2495516" y="1975980"/>
                  </a:lnTo>
                  <a:cubicBezTo>
                    <a:pt x="2495516" y="1998994"/>
                    <a:pt x="2476859" y="2017650"/>
                    <a:pt x="2453845" y="2017650"/>
                  </a:cubicBezTo>
                  <a:lnTo>
                    <a:pt x="41671" y="2017650"/>
                  </a:lnTo>
                  <a:cubicBezTo>
                    <a:pt x="18657" y="2017650"/>
                    <a:pt x="0" y="1998994"/>
                    <a:pt x="0" y="1975980"/>
                  </a:cubicBezTo>
                  <a:lnTo>
                    <a:pt x="0" y="41671"/>
                  </a:lnTo>
                  <a:cubicBezTo>
                    <a:pt x="0" y="18657"/>
                    <a:pt x="18657" y="0"/>
                    <a:pt x="41671" y="0"/>
                  </a:cubicBezTo>
                  <a:close/>
                </a:path>
              </a:pathLst>
            </a:custGeom>
            <a:solidFill>
              <a:srgbClr val="B8B0B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0938" y="3537633"/>
            <a:ext cx="6813784" cy="4991302"/>
          </a:xfrm>
          <a:custGeom>
            <a:avLst/>
            <a:gdLst/>
            <a:ahLst/>
            <a:cxnLst/>
            <a:rect r="r" b="b" t="t" l="l"/>
            <a:pathLst>
              <a:path h="4991302" w="6813784">
                <a:moveTo>
                  <a:pt x="0" y="0"/>
                </a:moveTo>
                <a:lnTo>
                  <a:pt x="6813784" y="0"/>
                </a:lnTo>
                <a:lnTo>
                  <a:pt x="6813784" y="4991301"/>
                </a:lnTo>
                <a:lnTo>
                  <a:pt x="0" y="499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57" t="0" r="-1245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10792" y="2448073"/>
            <a:ext cx="9261835" cy="712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</a:rPr>
              <a:t>Smart Home Automation aims to revolutionize home interactions, making automation accessible to all households. Their cost-effective, all-in-one solution empowers users to </a:t>
            </a:r>
            <a:r>
              <a:rPr lang="en-US" sz="2700">
                <a:solidFill>
                  <a:srgbClr val="000000"/>
                </a:solidFill>
                <a:latin typeface="DM Sans Bold"/>
              </a:rPr>
              <a:t>control appliances effortlessly</a:t>
            </a:r>
            <a:r>
              <a:rPr lang="en-US" sz="2700">
                <a:solidFill>
                  <a:srgbClr val="000000"/>
                </a:solidFill>
                <a:latin typeface="DM Sans"/>
              </a:rPr>
              <a:t> via a smart app and automation chip.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</a:rPr>
              <a:t> With a focus on comfort, convenience, and energy efficiency, their cutting-edge technology enhances daily living. They strive to widen accessibility, bringing sustainability and connectivity to more homes. 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DM Sans"/>
              </a:rPr>
              <a:t>Join their journey towards a </a:t>
            </a:r>
            <a:r>
              <a:rPr lang="en-US" sz="2700">
                <a:solidFill>
                  <a:srgbClr val="000000"/>
                </a:solidFill>
                <a:latin typeface="DM Sans Bold"/>
              </a:rPr>
              <a:t>smarter future</a:t>
            </a:r>
            <a:r>
              <a:rPr lang="en-US" sz="2700">
                <a:solidFill>
                  <a:srgbClr val="000000"/>
                </a:solidFill>
                <a:latin typeface="DM Sans"/>
              </a:rPr>
              <a:t> and embrace the boundless possibilities of smart home automation. Experience a safer, more efficient, and enjoyable living space.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C9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70844" y="1841928"/>
            <a:ext cx="4114800" cy="4114800"/>
            <a:chOff x="0" y="0"/>
            <a:chExt cx="5486400" cy="548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30826" y="2253150"/>
            <a:ext cx="5478478" cy="2054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Archivo Black"/>
              </a:rPr>
              <a:t>Scan QR </a:t>
            </a:r>
          </a:p>
          <a:p>
            <a:pPr>
              <a:lnSpc>
                <a:spcPts val="482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195575" y="6620339"/>
            <a:ext cx="11092425" cy="180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29"/>
              </a:lnSpc>
            </a:pPr>
          </a:p>
          <a:p>
            <a:pPr>
              <a:lnSpc>
                <a:spcPts val="4829"/>
              </a:lnSpc>
            </a:pPr>
            <a:r>
              <a:rPr lang="en-US" sz="3449">
                <a:solidFill>
                  <a:srgbClr val="000000"/>
                </a:solidFill>
                <a:latin typeface="DM Sans"/>
              </a:rPr>
              <a:t> Figma flow control representing a working prototype</a:t>
            </a:r>
          </a:p>
          <a:p>
            <a:pPr>
              <a:lnSpc>
                <a:spcPts val="48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DAFpph5Zx2A</dc:identifier>
  <dcterms:modified xsi:type="dcterms:W3CDTF">2011-08-01T06:04:30Z</dcterms:modified>
  <cp:revision>1</cp:revision>
  <dc:title>Smart home automation</dc:title>
</cp:coreProperties>
</file>